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6" r:id="rId2"/>
    <p:sldId id="256" r:id="rId3"/>
    <p:sldId id="257" r:id="rId4"/>
    <p:sldId id="267" r:id="rId5"/>
    <p:sldId id="268" r:id="rId6"/>
    <p:sldId id="269" r:id="rId7"/>
    <p:sldId id="270" r:id="rId8"/>
    <p:sldId id="263" r:id="rId9"/>
    <p:sldId id="258" r:id="rId10"/>
    <p:sldId id="271" r:id="rId11"/>
    <p:sldId id="265" r:id="rId12"/>
    <p:sldId id="272" r:id="rId13"/>
    <p:sldId id="273" r:id="rId14"/>
    <p:sldId id="274" r:id="rId15"/>
    <p:sldId id="275" r:id="rId16"/>
    <p:sldId id="276" r:id="rId17"/>
    <p:sldId id="277" r:id="rId18"/>
    <p:sldId id="260" r:id="rId19"/>
    <p:sldId id="278" r:id="rId20"/>
    <p:sldId id="279" r:id="rId21"/>
    <p:sldId id="280" r:id="rId22"/>
    <p:sldId id="281" r:id="rId23"/>
    <p:sldId id="283" r:id="rId24"/>
    <p:sldId id="285" r:id="rId25"/>
    <p:sldId id="286" r:id="rId26"/>
    <p:sldId id="287" r:id="rId27"/>
    <p:sldId id="289" r:id="rId28"/>
    <p:sldId id="261" r:id="rId29"/>
    <p:sldId id="264" r:id="rId30"/>
    <p:sldId id="288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5026" autoAdjust="0"/>
  </p:normalViewPr>
  <p:slideViewPr>
    <p:cSldViewPr snapToGrid="0">
      <p:cViewPr varScale="1">
        <p:scale>
          <a:sx n="97" d="100"/>
          <a:sy n="97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EA18-F66C-4D75-8C80-0C1A1E868DE6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8DDF4-253B-4E36-BE28-46B8E6426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7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first post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7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3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10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Negative because talking about beating a game, "beaten" is a negative word but in this context it refers to passing a game. Compound score for "beaten" only is -0.4215. Examples of this in comments is "Have you beaten journey of the prairie king too?", "Dude I can barely beat the first level this is insane to me" and "I have only gotten to the mushroom level. I have beaten the prairie king though". Furthermore, using words that could mean different things in different context such as "You're actually insane" scored -0.4019 although it was a compliment. Funnily enough ":o" scores a negative sentiment score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6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9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top 10 + any leftover over 500 upvotes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features… challenges is spent a day getting the predictions to line up with the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considerations…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to be less words to train so there is more neutral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8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is NOT assessed. We just want to get to know</a:t>
            </a:r>
            <a:r>
              <a:rPr lang="en-US" baseline="0" dirty="0"/>
              <a:t> you </a:t>
            </a:r>
            <a:r>
              <a:rPr lang="en-US" baseline="0" dirty="0">
                <a:sym typeface="Wingdings" panose="05000000000000000000" pitchFamily="2" charset="2"/>
              </a:rPr>
              <a:t>. (</a:t>
            </a:r>
            <a:r>
              <a:rPr lang="en-US" baseline="0" dirty="0" err="1">
                <a:sym typeface="Wingdings" panose="05000000000000000000" pitchFamily="2" charset="2"/>
              </a:rPr>
              <a:t>ya</a:t>
            </a:r>
            <a:r>
              <a:rPr lang="en-US" baseline="0" dirty="0">
                <a:sym typeface="Wingdings" panose="05000000000000000000" pitchFamily="2" charset="2"/>
              </a:rPr>
              <a:t> sure about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1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final</a:t>
            </a:r>
            <a:r>
              <a:rPr lang="en-US" baseline="0" dirty="0"/>
              <a:t> things you want to tell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Data visualization and communication, multivariable calculus and linear algebra, programming skills, stats,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Games are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9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your database, what schema you used and what data you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EXTRACTED EXCEL FROM REDDIT, OUTPUT TO CSV AFTER THIS STEP AND INTO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post was FAQ so lots of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C623A-4806-45FB-9E07-894B153158F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4CCE6-4A64-4B17-B79A-DBEE836B49F4}"/>
              </a:ext>
            </a:extLst>
          </p:cNvPr>
          <p:cNvSpPr/>
          <p:nvPr userDrawn="1"/>
        </p:nvSpPr>
        <p:spPr>
          <a:xfrm>
            <a:off x="-99552" y="6176963"/>
            <a:ext cx="12391103" cy="6810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D312E-500D-437B-B3BC-D1C116C438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093"/>
            <a:ext cx="2015280" cy="741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83049-03AB-4647-B58F-EF370055FF9C}"/>
              </a:ext>
            </a:extLst>
          </p:cNvPr>
          <p:cNvSpPr txBox="1"/>
          <p:nvPr userDrawn="1"/>
        </p:nvSpPr>
        <p:spPr>
          <a:xfrm>
            <a:off x="7860890" y="631190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Advanced Training Assessment Deck</a:t>
            </a:r>
          </a:p>
        </p:txBody>
      </p:sp>
    </p:spTree>
    <p:extLst>
      <p:ext uri="{BB962C8B-B14F-4D97-AF65-F5344CB8AC3E}">
        <p14:creationId xmlns:p14="http://schemas.microsoft.com/office/powerpoint/2010/main" val="31748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samuel-thumbs-up-laugh-cool-thumb-1233415/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5" Type="http://schemas.openxmlformats.org/officeDocument/2006/relationships/image" Target="../media/image14.jp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036" y="613775"/>
            <a:ext cx="10308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Instructions:</a:t>
            </a:r>
          </a:p>
          <a:p>
            <a:endParaRPr lang="en-NZ" dirty="0"/>
          </a:p>
          <a:p>
            <a:r>
              <a:rPr lang="en-NZ" dirty="0"/>
              <a:t>You may change these slides as you see fit. You may add or remove slides. You do not need to use this slide at all. </a:t>
            </a:r>
          </a:p>
          <a:p>
            <a:endParaRPr lang="en-NZ" dirty="0"/>
          </a:p>
          <a:p>
            <a:r>
              <a:rPr lang="en-NZ" dirty="0"/>
              <a:t>Notes: </a:t>
            </a:r>
          </a:p>
          <a:p>
            <a:endParaRPr lang="en-NZ" dirty="0"/>
          </a:p>
          <a:p>
            <a:r>
              <a:rPr lang="en-NZ" dirty="0"/>
              <a:t>Please tell us about the challenges you may have faced, what you would have done differently and how you would have solved these problems if you had more time.</a:t>
            </a:r>
          </a:p>
          <a:p>
            <a:endParaRPr lang="en-NZ" dirty="0"/>
          </a:p>
          <a:p>
            <a:r>
              <a:rPr lang="en-NZ" dirty="0"/>
              <a:t>Mention all design considerations and talk about why you chose to implement certain advanced features.</a:t>
            </a:r>
          </a:p>
        </p:txBody>
      </p:sp>
    </p:spTree>
    <p:extLst>
      <p:ext uri="{BB962C8B-B14F-4D97-AF65-F5344CB8AC3E}">
        <p14:creationId xmlns:p14="http://schemas.microsoft.com/office/powerpoint/2010/main" val="74275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623B-78C2-4F6A-A9AB-4F28CE1E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89AC-AA95-4FC7-87F2-D12A025C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Removing links</a:t>
            </a:r>
          </a:p>
          <a:p>
            <a:r>
              <a:rPr lang="en-NZ" dirty="0"/>
              <a:t>Removing tagging users, bots and subreddits (u/, U/, r/, R/)</a:t>
            </a:r>
          </a:p>
          <a:p>
            <a:r>
              <a:rPr lang="en-NZ" dirty="0"/>
              <a:t>Removing empty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0AAF-CC52-451C-A394-3705AC34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556" y="2980963"/>
            <a:ext cx="3643158" cy="3052510"/>
          </a:xfrm>
          <a:prstGeom prst="rect">
            <a:avLst/>
          </a:prstGeom>
        </p:spPr>
      </p:pic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1DE04BF-7DE6-44C7-B84C-23FC08840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90688"/>
            <a:ext cx="5641258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Check commonly used terms in Stardew Valley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9B6F-8B8D-436D-8222-FDEC75E8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25" y="1298176"/>
            <a:ext cx="5525575" cy="4878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034BD-E8AE-4CC3-B750-AC46D7D5E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47" y="2900977"/>
            <a:ext cx="38385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1C29C-0BBB-4E10-8AEA-182A43CC4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69" y="2386013"/>
            <a:ext cx="26098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6B9A-DDF8-420A-BEEE-05FA38DB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2DB7-00F5-47F7-A504-CD60AAB4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Remove punctuation</a:t>
            </a:r>
          </a:p>
          <a:p>
            <a:r>
              <a:rPr lang="en-NZ" dirty="0">
                <a:latin typeface="Rockwell Light" panose="02040303020102020203" pitchFamily="18" charset="0"/>
              </a:rPr>
              <a:t>Remove stop words</a:t>
            </a:r>
          </a:p>
          <a:p>
            <a:r>
              <a:rPr lang="en-NZ" dirty="0">
                <a:latin typeface="Rockwell Light" panose="02040303020102020203" pitchFamily="18" charset="0"/>
              </a:rPr>
              <a:t>Lemmatize words</a:t>
            </a: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F70A-5D34-4C7D-92B1-3584F2F2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64" y="2249694"/>
            <a:ext cx="4381500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05141-01B9-4283-AFE5-F4DF5428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8" y="3462338"/>
            <a:ext cx="11468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02AA1-8D21-421E-A4C1-6C34A2F7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395"/>
            <a:ext cx="5818239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Finding most common words in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1F0EA-7D0A-4E60-B7C8-D2F98667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46" y="2696293"/>
            <a:ext cx="4422546" cy="333544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BE79F-F48D-4D47-99B3-01EAD819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0" b="98843" l="10000" r="90000">
                        <a14:foregroundMark x1="26714" y1="16435" x2="43000" y2="11343"/>
                        <a14:foregroundMark x1="43000" y1="11343" x2="64429" y2="13194"/>
                        <a14:foregroundMark x1="64429" y1="13194" x2="71000" y2="20833"/>
                        <a14:foregroundMark x1="71000" y1="20833" x2="73857" y2="46991"/>
                        <a14:foregroundMark x1="73857" y1="46991" x2="70571" y2="84259"/>
                        <a14:foregroundMark x1="70571" y1="84259" x2="59429" y2="92130"/>
                        <a14:foregroundMark x1="59429" y1="92130" x2="40857" y2="92130"/>
                        <a14:foregroundMark x1="40857" y1="92130" x2="30143" y2="86111"/>
                        <a14:foregroundMark x1="30143" y1="86111" x2="25000" y2="77083"/>
                        <a14:foregroundMark x1="25000" y1="77083" x2="30000" y2="12500"/>
                        <a14:foregroundMark x1="25000" y1="6481" x2="24286" y2="92130"/>
                        <a14:foregroundMark x1="24286" y1="92130" x2="35857" y2="97685"/>
                        <a14:foregroundMark x1="35857" y1="97685" x2="45000" y2="97685"/>
                        <a14:foregroundMark x1="45000" y1="97685" x2="55000" y2="97454"/>
                        <a14:foregroundMark x1="55000" y1="97454" x2="62714" y2="97454"/>
                        <a14:foregroundMark x1="62714" y1="97454" x2="71857" y2="96991"/>
                        <a14:foregroundMark x1="71857" y1="96991" x2="77714" y2="89120"/>
                        <a14:foregroundMark x1="77714" y1="89120" x2="80857" y2="11343"/>
                        <a14:foregroundMark x1="80857" y1="11343" x2="77714" y2="926"/>
                        <a14:foregroundMark x1="77714" y1="926" x2="20143" y2="8102"/>
                        <a14:foregroundMark x1="20143" y1="8102" x2="11571" y2="6481"/>
                        <a14:foregroundMark x1="24143" y1="4630" x2="52714" y2="6019"/>
                        <a14:foregroundMark x1="27143" y1="7176" x2="21714" y2="53472"/>
                        <a14:foregroundMark x1="21714" y1="53472" x2="22000" y2="56019"/>
                        <a14:foregroundMark x1="25571" y1="16898" x2="20286" y2="42824"/>
                        <a14:foregroundMark x1="20286" y1="42824" x2="20429" y2="46759"/>
                        <a14:foregroundMark x1="24286" y1="52778" x2="22857" y2="86111"/>
                        <a14:foregroundMark x1="23714" y1="62963" x2="23000" y2="85648"/>
                        <a14:foregroundMark x1="22000" y1="50926" x2="21857" y2="85880"/>
                        <a14:foregroundMark x1="23143" y1="85648" x2="24714" y2="97222"/>
                        <a14:foregroundMark x1="24714" y1="97222" x2="47286" y2="98843"/>
                        <a14:foregroundMark x1="47286" y1="98843" x2="51714" y2="98380"/>
                        <a14:foregroundMark x1="26571" y1="93287" x2="18571" y2="96065"/>
                        <a14:foregroundMark x1="68857" y1="93287" x2="80286" y2="9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2045"/>
          <a:stretch/>
        </p:blipFill>
        <p:spPr>
          <a:xfrm>
            <a:off x="6725265" y="1101212"/>
            <a:ext cx="6558116" cy="5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D22CF-45E1-4523-811D-AB282604B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6" y="1605684"/>
            <a:ext cx="7109803" cy="43877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3FD685-0C54-49A0-B4C0-6FA7E44D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500 Posts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pPr marL="0" indent="0">
              <a:buNone/>
            </a:pPr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7BEFB7A0-405D-4C3E-BB62-B0156DB5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C47871-3938-4E4D-8446-BBD80B340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9" y="1317522"/>
            <a:ext cx="7851902" cy="48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C4E0BF-D4F6-4559-AC21-8280C109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1" y="1322151"/>
            <a:ext cx="7778397" cy="48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4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A42249-D3FA-4397-B692-846210C7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29" y="1327354"/>
            <a:ext cx="7779342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8FA30601-2C0C-49DD-8D18-B0E7782B0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22F4A-4AF7-484F-BB35-51227FCD3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030" y="2985539"/>
            <a:ext cx="4661330" cy="21752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4B56-0CDB-4E5C-AA38-27F76C57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Last minute clean with deleted comments</a:t>
            </a:r>
          </a:p>
          <a:p>
            <a:r>
              <a:rPr lang="en-NZ" dirty="0">
                <a:latin typeface="Rockwell Light" panose="02040303020102020203" pitchFamily="18" charset="0"/>
              </a:rPr>
              <a:t>Used common values in </a:t>
            </a:r>
            <a:r>
              <a:rPr lang="en-NZ" dirty="0" err="1">
                <a:latin typeface="Rockwell Light" panose="02040303020102020203" pitchFamily="18" charset="0"/>
              </a:rPr>
              <a:t>vader</a:t>
            </a:r>
            <a:r>
              <a:rPr lang="en-NZ" dirty="0">
                <a:latin typeface="Rockwell Light" panose="02040303020102020203" pitchFamily="18" charset="0"/>
              </a:rPr>
              <a:t> </a:t>
            </a:r>
            <a:r>
              <a:rPr lang="en-NZ" dirty="0" err="1">
                <a:latin typeface="Rockwell Light" panose="02040303020102020203" pitchFamily="18" charset="0"/>
              </a:rPr>
              <a:t>Github</a:t>
            </a:r>
            <a:r>
              <a:rPr lang="en-NZ" dirty="0">
                <a:latin typeface="Rockwell Light" panose="02040303020102020203" pitchFamily="18" charset="0"/>
              </a:rPr>
              <a:t> to subset compound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410D1-6D78-4CAF-8729-08713ABCB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85539"/>
            <a:ext cx="6152313" cy="8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10" y="1347019"/>
            <a:ext cx="7728179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5997678" y="389357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4305794" y="35242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4685064" y="235951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</p:spTree>
    <p:extLst>
      <p:ext uri="{BB962C8B-B14F-4D97-AF65-F5344CB8AC3E}">
        <p14:creationId xmlns:p14="http://schemas.microsoft.com/office/powerpoint/2010/main" val="320926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0920"/>
            <a:ext cx="9144000" cy="2387600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Stardew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12825" y="5292290"/>
            <a:ext cx="3451123" cy="1048620"/>
          </a:xfrm>
        </p:spPr>
        <p:txBody>
          <a:bodyPr/>
          <a:lstStyle/>
          <a:p>
            <a:pPr algn="r"/>
            <a:r>
              <a:rPr lang="en-US" dirty="0">
                <a:latin typeface="Rockwell Light" panose="020B0604020202020204" pitchFamily="18" charset="0"/>
              </a:rPr>
              <a:t>Yatai Tian	</a:t>
            </a:r>
          </a:p>
          <a:p>
            <a:pPr algn="l"/>
            <a:r>
              <a:rPr lang="en-US" dirty="0">
                <a:latin typeface="Rockwell Light" panose="020B0604020202020204" pitchFamily="18" charset="0"/>
              </a:rPr>
              <a:t>yataitian@gmail.com</a:t>
            </a:r>
          </a:p>
        </p:txBody>
      </p:sp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A8CE090-6637-49DF-A15F-0D36C345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0ED3DF-2221-462A-A6B7-7EC3DB9C9AE7}"/>
              </a:ext>
            </a:extLst>
          </p:cNvPr>
          <p:cNvSpPr txBox="1">
            <a:spLocks/>
          </p:cNvSpPr>
          <p:nvPr/>
        </p:nvSpPr>
        <p:spPr>
          <a:xfrm>
            <a:off x="1524000" y="2832665"/>
            <a:ext cx="9144000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THE STRUGGLES OF SOLO DEVELOPERS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5528076-0F68-488D-B650-CA919605E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8" y="40372"/>
            <a:ext cx="2859824" cy="28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8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FD243-14F1-43B5-9FF4-FAA308FA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74" y="1091390"/>
            <a:ext cx="8141651" cy="5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17A7-5267-4899-A398-24E9F9C7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4" y="1056678"/>
            <a:ext cx="8166231" cy="5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251E7-AA8A-4356-8DD5-39D81CCC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9" y="1424494"/>
            <a:ext cx="10388551" cy="4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(79% pos)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DA2B-2B72-4371-AED8-109D4E29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39" y="302702"/>
            <a:ext cx="4849761" cy="5522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CE58A-D814-4A6A-A0D2-B9371DDD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552313"/>
            <a:ext cx="3409950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A9E3A-9C04-494E-A2AC-339FAEA9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496" y="2070486"/>
            <a:ext cx="4648200" cy="96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566D0-6086-49E1-A88C-740FE5B1E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6" y="3314438"/>
            <a:ext cx="5106936" cy="1578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CDA09-37E3-40D1-BE80-CEF8053B0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820" y="4483510"/>
            <a:ext cx="5619419" cy="1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(25% neg)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F79A9-6349-4C23-AF72-889279AA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50" y="875070"/>
            <a:ext cx="4825250" cy="5320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8B813-E60E-4835-96B9-1B37C6F3F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7" y="1651911"/>
            <a:ext cx="41529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FB258-BA91-40D4-91D6-431AC8CD9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28586"/>
            <a:ext cx="6286500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9BF21-1FC0-4C09-A5F7-67CBE3EAF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29" y="4076334"/>
            <a:ext cx="3829050" cy="981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D6D87-3302-42AF-8006-69283CB64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475" y="5090332"/>
            <a:ext cx="5810250" cy="90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9B5BA-3348-499A-9947-4296B7A73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627" y="4192834"/>
            <a:ext cx="4486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Highest compound score (0.9987)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“SDV is about having fun”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“Relaxed nature of the game”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energy sources are mainly from food”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“Crops vary in profitably”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crops”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“Fishing can we a good way to get money”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“Find what everyone likes”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“It is a good way…”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D7E51-C2A6-44AD-8B0B-A5C17263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40" y="4093970"/>
            <a:ext cx="3924549" cy="1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2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Lowest compound score (-0.9864)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“Because enemies can only attack me from…”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“Where you can shoot at him but he can’t shoot at you”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“At least one damage upgrade”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“Is an absolute hell”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“only 2 enemies”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“2 hits even with maxed out damage”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“missed can result in death here”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57F06-78DD-4895-B114-B1FAE458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21" y="3350342"/>
            <a:ext cx="6346118" cy="10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Data/Sentimental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Too many game related terms for sentimental analysis</a:t>
            </a:r>
          </a:p>
          <a:p>
            <a:r>
              <a:rPr lang="en-US" dirty="0">
                <a:latin typeface="Rockwell Light" panose="02040303020102020203" pitchFamily="18" charset="0"/>
              </a:rPr>
              <a:t>Have a different subreddit for game suggestion changes</a:t>
            </a:r>
          </a:p>
          <a:p>
            <a:r>
              <a:rPr lang="en-US" dirty="0">
                <a:latin typeface="Rockwell Light" panose="02040303020102020203" pitchFamily="18" charset="0"/>
              </a:rPr>
              <a:t>Alert the developer when the post gets a certain number of upvotes </a:t>
            </a:r>
          </a:p>
          <a:p>
            <a:r>
              <a:rPr lang="en-US" dirty="0">
                <a:latin typeface="Rockwell Light" panose="02040303020102020203" pitchFamily="18" charset="0"/>
              </a:rPr>
              <a:t>Taking the top number of posts per week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9D916F-7F37-4429-AEC4-77F8182E0170}"/>
              </a:ext>
            </a:extLst>
          </p:cNvPr>
          <p:cNvSpPr txBox="1">
            <a:spLocks/>
          </p:cNvSpPr>
          <p:nvPr/>
        </p:nvSpPr>
        <p:spPr>
          <a:xfrm>
            <a:off x="-934064" y="375874"/>
            <a:ext cx="5220929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NEXT STEPS</a:t>
            </a:r>
          </a:p>
        </p:txBody>
      </p:sp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1925DAE7-F189-42FD-BF77-102E56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C3851C-C534-4861-947F-5512F73D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3" y="4485759"/>
            <a:ext cx="2542795" cy="19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3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Kaggle Challenge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AB03840-692C-4478-BA2D-9129794E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E68B7B3-228F-43C2-8357-08AB2FBA6F8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Tutorial was great</a:t>
            </a:r>
          </a:p>
          <a:p>
            <a:r>
              <a:rPr lang="en-US" dirty="0">
                <a:latin typeface="Rockwell Light" panose="02040303020102020203" pitchFamily="18" charset="0"/>
              </a:rPr>
              <a:t>Exposure to Python packages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2B7D477-C3A2-4212-A288-87D2C33A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93" y="4153694"/>
            <a:ext cx="4540391" cy="1753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5498B-63BE-440B-B544-4BC22046B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390" y="3173004"/>
            <a:ext cx="2978123" cy="70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1B79C-F916-44A4-A129-636BD2497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875" y="1716559"/>
            <a:ext cx="3971925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8E8B4-45DE-45A8-8792-E31571E1F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358" y="3576574"/>
            <a:ext cx="4774642" cy="1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5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Advanced Requirements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0B0A1-802C-4D66-808F-45B2B10B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624062"/>
            <a:ext cx="9039225" cy="40005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AF84E0-1A9B-4EC5-8291-6E6B8C8B82AE}"/>
              </a:ext>
            </a:extLst>
          </p:cNvPr>
          <p:cNvSpPr txBox="1">
            <a:spLocks/>
          </p:cNvSpPr>
          <p:nvPr/>
        </p:nvSpPr>
        <p:spPr>
          <a:xfrm>
            <a:off x="838200" y="15650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1)</a:t>
            </a:r>
          </a:p>
          <a:p>
            <a:r>
              <a:rPr lang="en-US" dirty="0">
                <a:latin typeface="Rockwell Light" panose="02040303020102020203" pitchFamily="18" charset="0"/>
              </a:rPr>
              <a:t>2)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4E7CB-987E-4297-AA8F-126EAA7E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59" y="2153725"/>
            <a:ext cx="403860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98FC9-4CE6-4733-B59B-F67A3F3E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387" y="2639500"/>
            <a:ext cx="7429500" cy="419100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4CBE22-F0B5-4696-B8A1-145B09C14C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5230301" y="3125275"/>
            <a:ext cx="3736257" cy="2967442"/>
          </a:xfrm>
          <a:prstGeom prst="rect">
            <a:avLst/>
          </a:prstGeom>
        </p:spPr>
      </p:pic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DE9D0823-EFAC-4324-B323-68A147BD44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Interests and Hobbies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Stardew Valley (Farming + more!)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Teamfight</a:t>
            </a:r>
            <a:r>
              <a:rPr lang="en-US" dirty="0">
                <a:latin typeface="Rockwell Light" panose="02040303020102020203" pitchFamily="18" charset="0"/>
              </a:rPr>
              <a:t> Tactics (Auto Battler)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Valorant</a:t>
            </a:r>
            <a:r>
              <a:rPr lang="en-US" dirty="0">
                <a:latin typeface="Rockwell Light" panose="02040303020102020203" pitchFamily="18" charset="0"/>
              </a:rPr>
              <a:t> (First Person Shooter)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Data Visualization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Creating Future Technology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0A74DE1-0CA1-46D3-AFE9-B91FEC694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icture containing cake&#10;&#10;Description automatically generated">
            <a:extLst>
              <a:ext uri="{FF2B5EF4-FFF2-40B4-BE49-F238E27FC236}">
                <a16:creationId xmlns:a16="http://schemas.microsoft.com/office/drawing/2014/main" id="{CDE96322-6AC3-4F6C-A97F-070857784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94" y="201177"/>
            <a:ext cx="2539222" cy="2809014"/>
          </a:xfrm>
          <a:prstGeom prst="rect">
            <a:avLst/>
          </a:prstGeom>
        </p:spPr>
      </p:pic>
      <p:pic>
        <p:nvPicPr>
          <p:cNvPr id="8" name="Picture 7" descr="A person wearing a costume&#10;&#10;Description automatically generated">
            <a:extLst>
              <a:ext uri="{FF2B5EF4-FFF2-40B4-BE49-F238E27FC236}">
                <a16:creationId xmlns:a16="http://schemas.microsoft.com/office/drawing/2014/main" id="{4A09C97E-0A74-4D9E-AD1A-1D29A5BF2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84" y="3592163"/>
            <a:ext cx="1685864" cy="2584800"/>
          </a:xfrm>
          <a:prstGeom prst="rect">
            <a:avLst/>
          </a:prstGeom>
        </p:spPr>
      </p:pic>
      <p:pic>
        <p:nvPicPr>
          <p:cNvPr id="10" name="Picture 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69778D6-BF91-4B27-8072-100B11B48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75" y="3174139"/>
            <a:ext cx="2734393" cy="2343765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E1F26F82-3DC4-42F5-AB6D-3D2888294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77" b="90000" l="10000" r="90000">
                        <a14:foregroundMark x1="54556" y1="8077" x2="45667" y2="8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9" y="3592163"/>
            <a:ext cx="1801580" cy="1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628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110612" y="1324213"/>
            <a:ext cx="6086168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3030559" y="370890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1356117" y="34290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1843541" y="24313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B41D3-E1D8-4821-BD53-0A6B9C2271A6}"/>
              </a:ext>
            </a:extLst>
          </p:cNvPr>
          <p:cNvSpPr txBox="1">
            <a:spLocks/>
          </p:cNvSpPr>
          <p:nvPr/>
        </p:nvSpPr>
        <p:spPr>
          <a:xfrm>
            <a:off x="1160206" y="328746"/>
            <a:ext cx="9144000" cy="1059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VADER VS OWN MODEL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EECFE0-153B-4DA9-9AA4-D77DEA5E8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6196780" y="1324213"/>
            <a:ext cx="6005058" cy="476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B139E-BF3E-41FE-ACDF-D0A83B072C31}"/>
              </a:ext>
            </a:extLst>
          </p:cNvPr>
          <p:cNvSpPr txBox="1"/>
          <p:nvPr/>
        </p:nvSpPr>
        <p:spPr>
          <a:xfrm>
            <a:off x="9199309" y="264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6A5AA-A66A-4B3C-A9BD-4B6C10905C1E}"/>
              </a:ext>
            </a:extLst>
          </p:cNvPr>
          <p:cNvSpPr txBox="1"/>
          <p:nvPr/>
        </p:nvSpPr>
        <p:spPr>
          <a:xfrm>
            <a:off x="8225189" y="412228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A17DC-84AE-4E3D-9F1D-7331ED5D53A5}"/>
              </a:ext>
            </a:extLst>
          </p:cNvPr>
          <p:cNvSpPr txBox="1"/>
          <p:nvPr/>
        </p:nvSpPr>
        <p:spPr>
          <a:xfrm>
            <a:off x="7845919" y="236638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15.5%</a:t>
            </a:r>
          </a:p>
        </p:txBody>
      </p:sp>
    </p:spTree>
    <p:extLst>
      <p:ext uri="{BB962C8B-B14F-4D97-AF65-F5344CB8AC3E}">
        <p14:creationId xmlns:p14="http://schemas.microsoft.com/office/powerpoint/2010/main" val="398151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Final Comments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4F39BCEE-ED60-4784-9C74-A9B3E654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B4376B-33E7-4F24-AA8E-C8E0E47240A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Thank you for listening</a:t>
            </a:r>
          </a:p>
        </p:txBody>
      </p:sp>
      <p:pic>
        <p:nvPicPr>
          <p:cNvPr id="11" name="Picture 10" descr="A box filled with different types of wood&#10;&#10;Description automatically generated">
            <a:extLst>
              <a:ext uri="{FF2B5EF4-FFF2-40B4-BE49-F238E27FC236}">
                <a16:creationId xmlns:a16="http://schemas.microsoft.com/office/drawing/2014/main" id="{D709279C-E23C-47EA-93E5-E4345EE77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87" y="2929860"/>
            <a:ext cx="6799006" cy="33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1500FA-D76E-48C2-A4AF-D8B5C59502F7}"/>
              </a:ext>
            </a:extLst>
          </p:cNvPr>
          <p:cNvSpPr txBox="1">
            <a:spLocks/>
          </p:cNvSpPr>
          <p:nvPr/>
        </p:nvSpPr>
        <p:spPr>
          <a:xfrm>
            <a:off x="-727587" y="1844614"/>
            <a:ext cx="9144000" cy="1890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Rockwell Extra Bold" panose="02060903040505020403" pitchFamily="18" charset="0"/>
              </a:rPr>
              <a:t>Data Science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133E73-93D4-48FE-99D0-6206A47D11D2}"/>
              </a:ext>
            </a:extLst>
          </p:cNvPr>
          <p:cNvSpPr txBox="1">
            <a:spLocks/>
          </p:cNvSpPr>
          <p:nvPr/>
        </p:nvSpPr>
        <p:spPr>
          <a:xfrm>
            <a:off x="-727587" y="3169098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The search for greatness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8D1BD5-2834-42C6-BAFF-DFD75A9B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02" y="557176"/>
            <a:ext cx="4414682" cy="5223843"/>
          </a:xfrm>
          <a:prstGeom prst="rect">
            <a:avLst/>
          </a:prstGeom>
        </p:spPr>
      </p:pic>
      <p:pic>
        <p:nvPicPr>
          <p:cNvPr id="14" name="Picture 1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3D868EB-7BB9-4F21-9DC3-3E9DD1F94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DBB3-18F8-42C5-A25A-18B0F150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Best part of MSA</a:t>
            </a:r>
            <a:endParaRPr lang="en-NZ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EB04D8-0DE0-4A07-9DAA-2F5391D7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Learning!</a:t>
            </a:r>
          </a:p>
          <a:p>
            <a:r>
              <a:rPr lang="en-US" dirty="0" err="1">
                <a:latin typeface="Rockwell Light" panose="02040303020102020203" pitchFamily="18" charset="0"/>
              </a:rPr>
              <a:t>Juypter</a:t>
            </a:r>
            <a:r>
              <a:rPr lang="en-US" dirty="0">
                <a:latin typeface="Rockwell Light" panose="02040303020102020203" pitchFamily="18" charset="0"/>
              </a:rPr>
              <a:t> Notebook</a:t>
            </a:r>
          </a:p>
          <a:p>
            <a:r>
              <a:rPr lang="en-US" dirty="0">
                <a:latin typeface="Rockwell Light" panose="02040303020102020203" pitchFamily="18" charset="0"/>
              </a:rPr>
              <a:t>API calling</a:t>
            </a:r>
          </a:p>
          <a:p>
            <a:r>
              <a:rPr lang="en-US" dirty="0">
                <a:latin typeface="Rockwell Light" panose="02040303020102020203" pitchFamily="18" charset="0"/>
              </a:rPr>
              <a:t>Mid-</a:t>
            </a:r>
            <a:r>
              <a:rPr lang="en-US" dirty="0" err="1">
                <a:latin typeface="Rockwell Light" panose="02040303020102020203" pitchFamily="18" charset="0"/>
              </a:rPr>
              <a:t>sem</a:t>
            </a:r>
            <a:r>
              <a:rPr lang="en-US" dirty="0">
                <a:latin typeface="Rockwell Light" panose="02040303020102020203" pitchFamily="18" charset="0"/>
              </a:rPr>
              <a:t> work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B8831-C19E-4644-BA8B-E328D304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795463"/>
            <a:ext cx="7810500" cy="4381500"/>
          </a:xfrm>
          <a:prstGeom prst="rect">
            <a:avLst/>
          </a:prstGeom>
        </p:spPr>
      </p:pic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E3C7D04-EFDC-4887-BCFC-7B957BAD0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F4D-478F-4F8E-BA96-07BF462B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What MSA can improve on?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D875-DDEC-46B2-98BB-85DBEE7F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Tutorial on setting up Virtual Machine and the benefits</a:t>
            </a:r>
          </a:p>
          <a:p>
            <a:r>
              <a:rPr lang="en-NZ" dirty="0">
                <a:latin typeface="Rockwell Light" panose="02040303020102020203" pitchFamily="18" charset="0"/>
              </a:rPr>
              <a:t>Thoroughly enjoyed it all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8E001FA-1E4D-4B2D-9391-0B511886A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1A1EFD-52DF-4F83-BFE4-7BFE61EE4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41342" y="2801620"/>
            <a:ext cx="3916779" cy="32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148E-0047-4720-84FD-56937D8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Future Goals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4A7F-DB55-40AC-AD97-A26C468B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Actively learning </a:t>
            </a:r>
          </a:p>
          <a:p>
            <a:r>
              <a:rPr lang="en-NZ" dirty="0">
                <a:latin typeface="Rockwell Light" panose="02040303020102020203" pitchFamily="18" charset="0"/>
              </a:rPr>
              <a:t>Become more comfortable in R, Python and SQL</a:t>
            </a:r>
          </a:p>
          <a:p>
            <a:r>
              <a:rPr lang="en-NZ" dirty="0">
                <a:latin typeface="Rockwell Light" panose="02040303020102020203" pitchFamily="18" charset="0"/>
              </a:rPr>
              <a:t>Playing with class and packages for Data Science</a:t>
            </a:r>
          </a:p>
          <a:p>
            <a:r>
              <a:rPr lang="en-NZ" dirty="0">
                <a:latin typeface="Rockwell Light" panose="02040303020102020203" pitchFamily="18" charset="0"/>
              </a:rPr>
              <a:t>Create more projects along the way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6086176-E288-4392-9349-AFF3F6A0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1100BE3-EF43-4A33-9D99-B101C1C8E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39" b="97852" l="10000" r="90000">
                        <a14:foregroundMark x1="35889" y1="2734" x2="35889" y2="2734"/>
                        <a14:foregroundMark x1="52111" y1="68164" x2="52111" y2="68164"/>
                        <a14:foregroundMark x1="56111" y1="97852" x2="56111" y2="97852"/>
                        <a14:foregroundMark x1="42000" y1="46094" x2="42000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65" y="4129548"/>
            <a:ext cx="3331350" cy="18951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48F597-6D60-4326-A08A-AE999C5158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9" r="27981" b="26891"/>
          <a:stretch/>
        </p:blipFill>
        <p:spPr>
          <a:xfrm>
            <a:off x="10115112" y="2408749"/>
            <a:ext cx="1790642" cy="149717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C551061-C2D8-40FA-B261-F8022DC48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7" y="282579"/>
            <a:ext cx="2454893" cy="19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Motivation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Solo developers </a:t>
            </a:r>
          </a:p>
          <a:p>
            <a:r>
              <a:rPr lang="en-US" dirty="0">
                <a:latin typeface="Rockwell Light" panose="02040303020102020203" pitchFamily="18" charset="0"/>
              </a:rPr>
              <a:t>Update their game (free)</a:t>
            </a:r>
          </a:p>
          <a:p>
            <a:r>
              <a:rPr lang="en-US" dirty="0">
                <a:latin typeface="Rockwell Light" panose="02040303020102020203" pitchFamily="18" charset="0"/>
              </a:rPr>
              <a:t>Find bugs</a:t>
            </a:r>
          </a:p>
          <a:p>
            <a:r>
              <a:rPr lang="en-US" dirty="0">
                <a:latin typeface="Rockwell Light" panose="02040303020102020203" pitchFamily="18" charset="0"/>
              </a:rPr>
              <a:t>Build something else</a:t>
            </a:r>
          </a:p>
          <a:p>
            <a:pPr marL="0" indent="0">
              <a:buNone/>
            </a:pPr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33FD569-A8BD-4588-89E7-C92F51F7D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2BE96519-747F-4F9A-8A46-DC25F1185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93" y="3340357"/>
            <a:ext cx="4642007" cy="283660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9C7AD9E-C076-4DBD-B950-DF9198B42F16}"/>
              </a:ext>
            </a:extLst>
          </p:cNvPr>
          <p:cNvSpPr txBox="1">
            <a:spLocks/>
          </p:cNvSpPr>
          <p:nvPr/>
        </p:nvSpPr>
        <p:spPr>
          <a:xfrm>
            <a:off x="9161844" y="2974362"/>
            <a:ext cx="1418303" cy="4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Rockwell Light" panose="02040303020102020203" pitchFamily="18" charset="0"/>
              </a:rPr>
              <a:t>Eric Barone</a:t>
            </a:r>
          </a:p>
        </p:txBody>
      </p:sp>
      <p:pic>
        <p:nvPicPr>
          <p:cNvPr id="9" name="Picture 8" descr="A picture containing toy, food&#10;&#10;Description automatically generated">
            <a:extLst>
              <a:ext uri="{FF2B5EF4-FFF2-40B4-BE49-F238E27FC236}">
                <a16:creationId xmlns:a16="http://schemas.microsoft.com/office/drawing/2014/main" id="{13D8CD91-66FB-4555-9DD2-DC462857F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97" b="98438" l="9766" r="96484">
                        <a14:foregroundMark x1="32813" y1="7031" x2="32813" y2="7031"/>
                        <a14:foregroundMark x1="33984" y1="5859" x2="39844" y2="64063"/>
                        <a14:foregroundMark x1="39844" y1="64063" x2="33203" y2="83594"/>
                        <a14:foregroundMark x1="33203" y1="83594" x2="57813" y2="93750"/>
                        <a14:foregroundMark x1="57813" y1="93750" x2="82422" y2="97266"/>
                        <a14:foregroundMark x1="82422" y1="97266" x2="66406" y2="85938"/>
                        <a14:foregroundMark x1="66406" y1="85938" x2="30469" y2="83984"/>
                        <a14:foregroundMark x1="28125" y1="84766" x2="12891" y2="97656"/>
                        <a14:foregroundMark x1="12891" y1="97656" x2="30859" y2="79688"/>
                        <a14:foregroundMark x1="19922" y1="89063" x2="38281" y2="97266"/>
                        <a14:foregroundMark x1="38281" y1="97266" x2="39063" y2="97266"/>
                        <a14:foregroundMark x1="36719" y1="4297" x2="53516" y2="6641"/>
                        <a14:foregroundMark x1="76563" y1="94141" x2="96484" y2="98438"/>
                        <a14:foregroundMark x1="96484" y1="98438" x2="83984" y2="87891"/>
                        <a14:foregroundMark x1="71094" y1="81641" x2="70313" y2="86328"/>
                        <a14:foregroundMark x1="45703" y1="37500" x2="39844" y2="53906"/>
                        <a14:foregroundMark x1="33203" y1="80078" x2="23047" y2="8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21" y="4841833"/>
            <a:ext cx="1335130" cy="1335130"/>
          </a:xfrm>
          <a:prstGeom prst="rect">
            <a:avLst/>
          </a:prstGeom>
        </p:spPr>
      </p:pic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372DDA45-B638-481F-B251-7B7C41DD2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94" b="97770" l="3250" r="97500">
                        <a14:foregroundMark x1="79250" y1="56877" x2="73375" y2="65799"/>
                        <a14:foregroundMark x1="73375" y1="65799" x2="78500" y2="80669"/>
                        <a14:foregroundMark x1="78500" y1="80669" x2="88625" y2="77695"/>
                        <a14:foregroundMark x1="88625" y1="77695" x2="80375" y2="52788"/>
                        <a14:foregroundMark x1="80375" y1="52788" x2="73875" y2="57993"/>
                        <a14:foregroundMark x1="73875" y1="57993" x2="82125" y2="71747"/>
                        <a14:foregroundMark x1="82125" y1="71747" x2="79750" y2="53903"/>
                        <a14:foregroundMark x1="79750" y1="53903" x2="71125" y2="61338"/>
                        <a14:foregroundMark x1="69125" y1="57621" x2="67125" y2="80297"/>
                        <a14:foregroundMark x1="67125" y1="80297" x2="74125" y2="88104"/>
                        <a14:foregroundMark x1="74125" y1="88104" x2="67125" y2="66543"/>
                        <a14:foregroundMark x1="67125" y1="66543" x2="62375" y2="82528"/>
                        <a14:foregroundMark x1="62375" y1="82528" x2="61375" y2="93680"/>
                        <a14:foregroundMark x1="65500" y1="87732" x2="65375" y2="93680"/>
                        <a14:foregroundMark x1="94375" y1="85874" x2="94375" y2="90706"/>
                        <a14:foregroundMark x1="97500" y1="85874" x2="97500" y2="90706"/>
                        <a14:foregroundMark x1="90125" y1="86617" x2="90250" y2="93680"/>
                        <a14:foregroundMark x1="94750" y1="64312" x2="91000" y2="55390"/>
                        <a14:foregroundMark x1="93500" y1="51673" x2="90500" y2="36059"/>
                        <a14:foregroundMark x1="95250" y1="39777" x2="95250" y2="55390"/>
                        <a14:foregroundMark x1="90375" y1="89219" x2="90125" y2="93680"/>
                        <a14:foregroundMark x1="90125" y1="92565" x2="89500" y2="93680"/>
                        <a14:foregroundMark x1="64375" y1="90335" x2="62500" y2="91822"/>
                        <a14:foregroundMark x1="54125" y1="90706" x2="52375" y2="90706"/>
                        <a14:foregroundMark x1="47875" y1="94796" x2="47000" y2="95167"/>
                        <a14:foregroundMark x1="53125" y1="90335" x2="54250" y2="97026"/>
                        <a14:foregroundMark x1="47750" y1="94052" x2="48750" y2="90706"/>
                        <a14:foregroundMark x1="47625" y1="95539" x2="46750" y2="98141"/>
                        <a14:foregroundMark x1="54250" y1="89219" x2="55500" y2="87361"/>
                        <a14:foregroundMark x1="22875" y1="46468" x2="14625" y2="55019"/>
                        <a14:foregroundMark x1="14625" y1="55019" x2="14125" y2="57993"/>
                        <a14:foregroundMark x1="30500" y1="44238" x2="17500" y2="45725"/>
                        <a14:foregroundMark x1="17500" y1="45725" x2="25750" y2="65799"/>
                        <a14:foregroundMark x1="25750" y1="65799" x2="31875" y2="62454"/>
                        <a14:foregroundMark x1="31875" y1="62454" x2="17375" y2="39777"/>
                        <a14:foregroundMark x1="17375" y1="39777" x2="9875" y2="43866"/>
                        <a14:foregroundMark x1="9875" y1="43866" x2="24125" y2="67286"/>
                        <a14:foregroundMark x1="24125" y1="67286" x2="30000" y2="57249"/>
                        <a14:foregroundMark x1="30000" y1="57249" x2="23500" y2="42379"/>
                        <a14:foregroundMark x1="23500" y1="42379" x2="10125" y2="43866"/>
                        <a14:foregroundMark x1="10125" y1="43866" x2="8000" y2="63941"/>
                        <a14:foregroundMark x1="8000" y1="63941" x2="18000" y2="71375"/>
                        <a14:foregroundMark x1="18000" y1="71375" x2="24750" y2="65428"/>
                        <a14:foregroundMark x1="24750" y1="65428" x2="24750" y2="65428"/>
                        <a14:foregroundMark x1="38750" y1="47955" x2="38125" y2="66543"/>
                        <a14:foregroundMark x1="38125" y1="66543" x2="29250" y2="79554"/>
                        <a14:foregroundMark x1="29250" y1="79554" x2="12000" y2="78810"/>
                        <a14:foregroundMark x1="12000" y1="78810" x2="5125" y2="67286"/>
                        <a14:foregroundMark x1="5125" y1="67286" x2="3250" y2="34572"/>
                        <a14:backgroundMark x1="53000" y1="99257" x2="53000" y2="99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45" y="361273"/>
            <a:ext cx="6607339" cy="222171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7ECFF61-ED68-45EA-9691-4FDDA57EF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7683" l="9562" r="95618">
                        <a14:foregroundMark x1="67729" y1="6178" x2="40239" y2="10811"/>
                        <a14:foregroundMark x1="84462" y1="66795" x2="76892" y2="89189"/>
                        <a14:foregroundMark x1="76892" y1="89189" x2="46215" y2="86100"/>
                        <a14:foregroundMark x1="46215" y1="86100" x2="24303" y2="90347"/>
                        <a14:foregroundMark x1="24303" y1="90347" x2="13147" y2="98069"/>
                        <a14:foregroundMark x1="78486" y1="88417" x2="95618" y2="9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63" y="4943476"/>
            <a:ext cx="1195387" cy="12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7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Extracting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API calling using prebuilt package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FA8B6B0-02FC-4C02-8CDE-D7CA42FF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00DDE-C06C-4447-95BF-2975A47B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09" y="3429000"/>
            <a:ext cx="7572375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2B2A4-3E41-4443-9CE2-A0720B612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798" y="990600"/>
            <a:ext cx="4557741" cy="2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8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835</Words>
  <Application>Microsoft Office PowerPoint</Application>
  <PresentationFormat>Widescreen</PresentationFormat>
  <Paragraphs>157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Rockwell Extra Bold</vt:lpstr>
      <vt:lpstr>Rockwell Light</vt:lpstr>
      <vt:lpstr>Segoe UI Light</vt:lpstr>
      <vt:lpstr>Office Theme</vt:lpstr>
      <vt:lpstr>PowerPoint Presentation</vt:lpstr>
      <vt:lpstr>Stardew Valley</vt:lpstr>
      <vt:lpstr>Interests and Hobbies</vt:lpstr>
      <vt:lpstr>PowerPoint Presentation</vt:lpstr>
      <vt:lpstr>Best part of MSA</vt:lpstr>
      <vt:lpstr>What MSA can improve on?</vt:lpstr>
      <vt:lpstr>Future Goals</vt:lpstr>
      <vt:lpstr>Motivation </vt:lpstr>
      <vt:lpstr>Data Extracting </vt:lpstr>
      <vt:lpstr>Data Cleaning</vt:lpstr>
      <vt:lpstr>Data Cleaning</vt:lpstr>
      <vt:lpstr>Data Cleaning</vt:lpstr>
      <vt:lpstr>Data Exploration</vt:lpstr>
      <vt:lpstr>Data Exploration</vt:lpstr>
      <vt:lpstr>Data Exploration</vt:lpstr>
      <vt:lpstr>Data Exploration</vt:lpstr>
      <vt:lpstr>Data Exploration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Data/Sentimental Analysis</vt:lpstr>
      <vt:lpstr>Kaggle Challenge</vt:lpstr>
      <vt:lpstr>Advanced Requirements</vt:lpstr>
      <vt:lpstr>Sentiment Analysis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Project&gt;</dc:title>
  <dc:creator>Jay Janarthanan</dc:creator>
  <cp:lastModifiedBy>Yatai Tian</cp:lastModifiedBy>
  <cp:revision>65</cp:revision>
  <dcterms:created xsi:type="dcterms:W3CDTF">2016-10-16T03:02:52Z</dcterms:created>
  <dcterms:modified xsi:type="dcterms:W3CDTF">2020-09-15T03:57:38Z</dcterms:modified>
</cp:coreProperties>
</file>